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9" r:id="rId4"/>
    <p:sldId id="258" r:id="rId5"/>
    <p:sldId id="264" r:id="rId6"/>
    <p:sldId id="257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7"/>
    <p:restoredTop sz="79739"/>
  </p:normalViewPr>
  <p:slideViewPr>
    <p:cSldViewPr snapToGrid="0" snapToObjects="1">
      <p:cViewPr varScale="1">
        <p:scale>
          <a:sx n="95" d="100"/>
          <a:sy n="95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-78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60CD5-3925-0D43-B517-38D019D93868}" type="datetimeFigureOut">
              <a:rPr lang="en-US" smtClean="0"/>
              <a:t>5/18/20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278C4-CBE3-4E4E-927D-69F139B4F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yaniwhitehawk.com/painting/#jp-carousel-796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yaniwhitehawk.com/painting/#jp-carousel-797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gentafoundation.org/magazine/andrea-carls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ckleygallery.com/artist_big_bear/exhibition_3/06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lainsart.org/wp-content/uploads/2016/12/Star-Wallowing-Bull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ckleygallery.com/artist_denomie/exhibition_4/01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ockleygallery.com/artist_buffalohead/available/05_large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Contour (blind and semi-blind)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Gesture (brief and long)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Sighting and organizational line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Compositional considerations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Negative shapes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 variation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Volumetric solids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Cross-contour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Planar structure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Linear perspective: One-Point perspective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Two-point perspective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Movement and gesture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278C4-CBE3-4E4E-927D-69F139B4F3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err="1">
                <a:ea typeface="Times New Roman" charset="0"/>
                <a:cs typeface="Times New Roman" charset="0"/>
              </a:rPr>
              <a:t>Dyani</a:t>
            </a:r>
            <a:r>
              <a:rPr lang="en-US" sz="1200" b="1" dirty="0">
                <a:ea typeface="Times New Roman" charset="0"/>
                <a:cs typeface="Times New Roman" charset="0"/>
              </a:rPr>
              <a:t> White Hawk</a:t>
            </a:r>
          </a:p>
          <a:p>
            <a:r>
              <a:rPr lang="en-US" sz="1200" dirty="0">
                <a:ea typeface="Times New Roman" charset="0"/>
                <a:cs typeface="Times New Roman" charset="0"/>
              </a:rPr>
              <a:t>She Gives (Quiet Strength V), </a:t>
            </a:r>
            <a:r>
              <a:rPr lang="en-US" sz="1200" i="1" dirty="0">
                <a:ea typeface="Times New Roman" charset="0"/>
                <a:cs typeface="Times New Roman" charset="0"/>
              </a:rPr>
              <a:t>2019</a:t>
            </a:r>
          </a:p>
          <a:p>
            <a:r>
              <a:rPr lang="en-US" sz="1200" dirty="0" err="1">
                <a:ea typeface="Times New Roman" charset="0"/>
                <a:cs typeface="Times New Roman" charset="0"/>
              </a:rPr>
              <a:t>Acriylic</a:t>
            </a:r>
            <a:r>
              <a:rPr lang="en-US" sz="1200" dirty="0">
                <a:ea typeface="Times New Roman" charset="0"/>
                <a:cs typeface="Times New Roman" charset="0"/>
              </a:rPr>
              <a:t> on canvas, 60 x 48in.</a:t>
            </a:r>
          </a:p>
          <a:p>
            <a:r>
              <a:rPr lang="en-US" sz="1200" dirty="0">
                <a:hlinkClick r:id="rId3"/>
              </a:rPr>
              <a:t>https://www.dyaniwhitehawk.com/painting/#jp-carousel-796</a:t>
            </a:r>
            <a:endParaRPr lang="en-US" sz="1200" dirty="0"/>
          </a:p>
          <a:p>
            <a:endParaRPr lang="en-US" sz="1200" dirty="0"/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Dyani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White Hawk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Sičáŋǧu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Lakota) is a visual artist and independent curator based in Minneapolis, Minnesota.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278C4-CBE3-4E4E-927D-69F139B4F3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err="1">
                <a:ea typeface="Times New Roman" charset="0"/>
                <a:cs typeface="Times New Roman" charset="0"/>
              </a:rPr>
              <a:t>Dyani</a:t>
            </a:r>
            <a:r>
              <a:rPr lang="en-US" sz="1200" b="1" dirty="0">
                <a:ea typeface="Times New Roman" charset="0"/>
                <a:cs typeface="Times New Roman" charset="0"/>
              </a:rPr>
              <a:t> White Hawk</a:t>
            </a:r>
          </a:p>
          <a:p>
            <a:r>
              <a:rPr lang="en-US" sz="1200" dirty="0">
                <a:ea typeface="Times New Roman" charset="0"/>
                <a:cs typeface="Times New Roman" charset="0"/>
              </a:rPr>
              <a:t>She Gives (Quiet Strength V), </a:t>
            </a:r>
            <a:r>
              <a:rPr lang="en-US" sz="1200" i="1" dirty="0">
                <a:ea typeface="Times New Roman" charset="0"/>
                <a:cs typeface="Times New Roman" charset="0"/>
              </a:rPr>
              <a:t>2019 </a:t>
            </a:r>
            <a:r>
              <a:rPr lang="en-US" sz="1200" dirty="0">
                <a:ea typeface="Times New Roman" charset="0"/>
                <a:cs typeface="Times New Roman" charset="0"/>
              </a:rPr>
              <a:t>DETAIL</a:t>
            </a:r>
          </a:p>
          <a:p>
            <a:r>
              <a:rPr lang="en-US" sz="1200" dirty="0" err="1">
                <a:ea typeface="Times New Roman" charset="0"/>
                <a:cs typeface="Times New Roman" charset="0"/>
              </a:rPr>
              <a:t>Acriylic</a:t>
            </a:r>
            <a:r>
              <a:rPr lang="en-US" sz="1200" dirty="0">
                <a:ea typeface="Times New Roman" charset="0"/>
                <a:cs typeface="Times New Roman" charset="0"/>
              </a:rPr>
              <a:t> on canvas, 60 x 48in.</a:t>
            </a:r>
          </a:p>
          <a:p>
            <a:r>
              <a:rPr lang="en-US" sz="1200" dirty="0">
                <a:hlinkClick r:id="rId3"/>
              </a:rPr>
              <a:t>https://www.dyaniwhitehawk.com/painting/#jp-carousel-797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Line/brushstroke</a:t>
            </a:r>
          </a:p>
          <a:p>
            <a:r>
              <a:rPr lang="en-US" sz="1200" dirty="0"/>
              <a:t>Texture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278C4-CBE3-4E4E-927D-69F139B4F3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Andrea Carlson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Tempest, 2008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Ink, oil, acrylic, crayon, gouache,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pencil and graphite on paper, 243.8 x 304.8 cm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http://www.magentafoundation.org/magazine/andrea-carlson/</a:t>
            </a:r>
            <a:endParaRPr lang="en-US" dirty="0"/>
          </a:p>
          <a:p>
            <a:endParaRPr lang="en-US" dirty="0"/>
          </a:p>
          <a:p>
            <a:r>
              <a:rPr lang="en-US" dirty="0"/>
              <a:t>Perspective</a:t>
            </a:r>
          </a:p>
          <a:p>
            <a:r>
              <a:rPr lang="en-US" dirty="0"/>
              <a:t>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278C4-CBE3-4E4E-927D-69F139B4F3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6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Frank Big Bear</a:t>
            </a:r>
          </a:p>
          <a:p>
            <a:r>
              <a:rPr lang="en-US" sz="1200" i="1" dirty="0"/>
              <a:t>Self Portrait in Studio with Bowtie</a:t>
            </a:r>
            <a:r>
              <a:rPr lang="en-US" sz="1200" dirty="0"/>
              <a:t>, 2014</a:t>
            </a:r>
          </a:p>
          <a:p>
            <a:r>
              <a:rPr lang="en-US" sz="1200" dirty="0"/>
              <a:t>22 x 30.25in.</a:t>
            </a:r>
          </a:p>
          <a:p>
            <a:r>
              <a:rPr lang="en-US" sz="1200" dirty="0"/>
              <a:t>Color pencil on paper</a:t>
            </a:r>
          </a:p>
          <a:p>
            <a:r>
              <a:rPr lang="en-US" sz="1200" dirty="0">
                <a:hlinkClick r:id="rId3"/>
              </a:rPr>
              <a:t>http://www.bockleygallery.com/artist_big_bear/exhibition_3/06.html</a:t>
            </a:r>
            <a:endParaRPr lang="en-US" sz="1200" dirty="0"/>
          </a:p>
          <a:p>
            <a:endParaRPr lang="en-US" dirty="0"/>
          </a:p>
          <a:p>
            <a:r>
              <a:rPr lang="en-US" dirty="0" err="1"/>
              <a:t>Ojibwe</a:t>
            </a:r>
            <a:r>
              <a:rPr lang="en-US" dirty="0"/>
              <a:t>, White Earth</a:t>
            </a:r>
          </a:p>
          <a:p>
            <a:r>
              <a:rPr lang="en-US" dirty="0"/>
              <a:t>Born: 1953</a:t>
            </a:r>
          </a:p>
          <a:p>
            <a:r>
              <a:rPr lang="en-US" dirty="0"/>
              <a:t>Grew up around White Earth, spent many years in Minneapolis</a:t>
            </a:r>
          </a:p>
          <a:p>
            <a:endParaRPr lang="en-US" dirty="0"/>
          </a:p>
          <a:p>
            <a:r>
              <a:rPr lang="en-US" dirty="0"/>
              <a:t>Perspective</a:t>
            </a:r>
          </a:p>
          <a:p>
            <a:r>
              <a:rPr lang="en-US" dirty="0"/>
              <a:t>Line</a:t>
            </a:r>
          </a:p>
          <a:p>
            <a:r>
              <a:rPr lang="en-US" dirty="0"/>
              <a:t>Shading</a:t>
            </a:r>
          </a:p>
          <a:p>
            <a:r>
              <a:rPr lang="en-US" dirty="0"/>
              <a:t>texture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Volumetric solids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Negative shapes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278C4-CBE3-4E4E-927D-69F139B4F3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56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ea typeface="Times New Roman" charset="0"/>
                <a:cs typeface="Times New Roman" charset="0"/>
              </a:rPr>
              <a:t>Star Wallowing Bull</a:t>
            </a:r>
          </a:p>
          <a:p>
            <a:r>
              <a:rPr lang="en-US" sz="1200" dirty="0">
                <a:ea typeface="Times New Roman" charset="0"/>
                <a:cs typeface="Times New Roman" charset="0"/>
              </a:rPr>
              <a:t>Black Elk’s Little Sandman, </a:t>
            </a:r>
            <a:r>
              <a:rPr lang="en-US" sz="1200" i="1" dirty="0">
                <a:ea typeface="Times New Roman" charset="0"/>
                <a:cs typeface="Times New Roman" charset="0"/>
              </a:rPr>
              <a:t>2002</a:t>
            </a:r>
          </a:p>
          <a:p>
            <a:r>
              <a:rPr lang="en-US" sz="1200" dirty="0" err="1">
                <a:ea typeface="Times New Roman" charset="0"/>
                <a:cs typeface="Times New Roman" charset="0"/>
              </a:rPr>
              <a:t>Prisma</a:t>
            </a:r>
            <a:r>
              <a:rPr lang="en-US" sz="1200" dirty="0">
                <a:ea typeface="Times New Roman" charset="0"/>
                <a:cs typeface="Times New Roman" charset="0"/>
              </a:rPr>
              <a:t> color pencil on paper, 36 x 50in.</a:t>
            </a:r>
          </a:p>
          <a:p>
            <a:r>
              <a:rPr lang="en-US" dirty="0">
                <a:hlinkClick r:id="rId3"/>
              </a:rPr>
              <a:t>https://plainsart.org/wp-content/uploads/2016/12/Star-Wallowing-Bull.jpg</a:t>
            </a:r>
            <a:endParaRPr lang="en-US" dirty="0"/>
          </a:p>
          <a:p>
            <a:endParaRPr lang="en-US" dirty="0"/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Ojibwe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-Arapaho, White Earth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Born: 1973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Born/raised: Minneapolis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Lives in: Fargo/Moorhead area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Perspective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Volumetric solids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Negative shapes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278C4-CBE3-4E4E-927D-69F139B4F3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Jim Denomie</a:t>
            </a:r>
          </a:p>
          <a:p>
            <a:r>
              <a:rPr lang="en-US" sz="1200" i="1" dirty="0"/>
              <a:t>Standing Rock 2016</a:t>
            </a:r>
            <a:r>
              <a:rPr lang="en-US" sz="1200" dirty="0"/>
              <a:t>, 2018</a:t>
            </a:r>
          </a:p>
          <a:p>
            <a:r>
              <a:rPr lang="en-US" sz="1200" dirty="0"/>
              <a:t>92 x 120in.</a:t>
            </a:r>
          </a:p>
          <a:p>
            <a:r>
              <a:rPr lang="en-US" sz="1200" dirty="0"/>
              <a:t>Oil on canvas</a:t>
            </a:r>
          </a:p>
          <a:p>
            <a:r>
              <a:rPr lang="en-US" sz="1200" dirty="0">
                <a:hlinkClick r:id="rId3"/>
              </a:rPr>
              <a:t>http://www.bockleygallery.com/artist_denomie/exhibition_4/01.html</a:t>
            </a:r>
            <a:endParaRPr lang="en-US" sz="1200" dirty="0"/>
          </a:p>
          <a:p>
            <a:endParaRPr lang="en-US" sz="1200" dirty="0"/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Ojibwe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perspective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Born: 1955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Perspective</a:t>
            </a:r>
            <a:endParaRPr lang="en-US" sz="1200" dirty="0"/>
          </a:p>
          <a:p>
            <a:r>
              <a:rPr lang="en-US" dirty="0"/>
              <a:t>Texture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278C4-CBE3-4E4E-927D-69F139B4F3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99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ea typeface="Times New Roman" charset="0"/>
                <a:cs typeface="Times New Roman" charset="0"/>
              </a:rPr>
              <a:t>Julie </a:t>
            </a:r>
            <a:r>
              <a:rPr lang="en-US" sz="1200" b="1" dirty="0" err="1">
                <a:ea typeface="Times New Roman" charset="0"/>
                <a:cs typeface="Times New Roman" charset="0"/>
              </a:rPr>
              <a:t>Buffalohead</a:t>
            </a:r>
            <a:endParaRPr lang="en-US" sz="1200" b="1" dirty="0">
              <a:ea typeface="Times New Roman" charset="0"/>
              <a:cs typeface="Times New Roman" charset="0"/>
            </a:endParaRPr>
          </a:p>
          <a:p>
            <a:r>
              <a:rPr lang="en-US" sz="1200" dirty="0">
                <a:ea typeface="Times New Roman" charset="0"/>
                <a:cs typeface="Times New Roman" charset="0"/>
              </a:rPr>
              <a:t>Untitled, </a:t>
            </a:r>
            <a:r>
              <a:rPr lang="en-US" sz="1200" i="1" dirty="0">
                <a:ea typeface="Times New Roman" charset="0"/>
                <a:cs typeface="Times New Roman" charset="0"/>
              </a:rPr>
              <a:t>2017</a:t>
            </a:r>
            <a:endParaRPr lang="en-US" sz="1200" dirty="0">
              <a:ea typeface="Times New Roman" charset="0"/>
              <a:cs typeface="Times New Roman" charset="0"/>
            </a:endParaRPr>
          </a:p>
          <a:p>
            <a:r>
              <a:rPr lang="en-US" sz="1200" dirty="0">
                <a:ea typeface="Times New Roman" charset="0"/>
                <a:cs typeface="Times New Roman" charset="0"/>
              </a:rPr>
              <a:t>Acrylic, ink and pencil on </a:t>
            </a:r>
            <a:r>
              <a:rPr lang="en-US" sz="1200" dirty="0" err="1">
                <a:ea typeface="Times New Roman" charset="0"/>
                <a:cs typeface="Times New Roman" charset="0"/>
              </a:rPr>
              <a:t>Lokta</a:t>
            </a:r>
            <a:r>
              <a:rPr lang="en-US" sz="1200" dirty="0">
                <a:ea typeface="Times New Roman" charset="0"/>
                <a:cs typeface="Times New Roman" charset="0"/>
              </a:rPr>
              <a:t> paper</a:t>
            </a:r>
          </a:p>
          <a:p>
            <a:r>
              <a:rPr lang="en-US" sz="1200" dirty="0">
                <a:ea typeface="Times New Roman" charset="0"/>
                <a:cs typeface="Times New Roman" charset="0"/>
              </a:rPr>
              <a:t>28.5 x 30.25 inches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http://bockleygallery.com/artist_buffalohead/available/05_large.html</a:t>
            </a:r>
            <a:endParaRPr lang="en-US" dirty="0"/>
          </a:p>
          <a:p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Julie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Buffalohead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born in 1972 is an enrolled member of the Ponca Tribe of Oklahoma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Perspective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Shading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Texture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Contour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Volumetric solids</a:t>
            </a:r>
            <a:endParaRPr lang="en-US" dirty="0"/>
          </a:p>
          <a:p>
            <a:r>
              <a:rPr lang="en-US" dirty="0"/>
              <a:t>Negative shapes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278C4-CBE3-4E4E-927D-69F139B4F3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CB17-BBB0-CD4B-9147-9D25EF1C2C9D}" type="datetimeFigureOut">
              <a:rPr lang="en-US" smtClean="0"/>
              <a:t>5/18/20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A721-BA9F-1A48-9324-1516DF9C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CB17-BBB0-CD4B-9147-9D25EF1C2C9D}" type="datetimeFigureOut">
              <a:rPr lang="en-US" smtClean="0"/>
              <a:t>5/18/20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A721-BA9F-1A48-9324-1516DF9C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CB17-BBB0-CD4B-9147-9D25EF1C2C9D}" type="datetimeFigureOut">
              <a:rPr lang="en-US" smtClean="0"/>
              <a:t>5/18/20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A721-BA9F-1A48-9324-1516DF9C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CB17-BBB0-CD4B-9147-9D25EF1C2C9D}" type="datetimeFigureOut">
              <a:rPr lang="en-US" smtClean="0"/>
              <a:t>5/18/20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A721-BA9F-1A48-9324-1516DF9C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CB17-BBB0-CD4B-9147-9D25EF1C2C9D}" type="datetimeFigureOut">
              <a:rPr lang="en-US" smtClean="0"/>
              <a:t>5/18/20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A721-BA9F-1A48-9324-1516DF9C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CB17-BBB0-CD4B-9147-9D25EF1C2C9D}" type="datetimeFigureOut">
              <a:rPr lang="en-US" smtClean="0"/>
              <a:t>5/18/20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A721-BA9F-1A48-9324-1516DF9C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CB17-BBB0-CD4B-9147-9D25EF1C2C9D}" type="datetimeFigureOut">
              <a:rPr lang="en-US" smtClean="0"/>
              <a:t>5/18/20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A721-BA9F-1A48-9324-1516DF9C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CB17-BBB0-CD4B-9147-9D25EF1C2C9D}" type="datetimeFigureOut">
              <a:rPr lang="en-US" smtClean="0"/>
              <a:t>5/18/20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A721-BA9F-1A48-9324-1516DF9C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CB17-BBB0-CD4B-9147-9D25EF1C2C9D}" type="datetimeFigureOut">
              <a:rPr lang="en-US" smtClean="0"/>
              <a:t>5/18/20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A721-BA9F-1A48-9324-1516DF9C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CB17-BBB0-CD4B-9147-9D25EF1C2C9D}" type="datetimeFigureOut">
              <a:rPr lang="en-US" smtClean="0"/>
              <a:t>5/18/20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A721-BA9F-1A48-9324-1516DF9C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CB17-BBB0-CD4B-9147-9D25EF1C2C9D}" type="datetimeFigureOut">
              <a:rPr lang="en-US" smtClean="0"/>
              <a:t>5/18/20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A721-BA9F-1A48-9324-1516DF9C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4CB17-BBB0-CD4B-9147-9D25EF1C2C9D}" type="datetimeFigureOut">
              <a:rPr lang="en-US" smtClean="0"/>
              <a:t>5/18/20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AA721-BA9F-1A48-9324-1516DF9C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yaniwhitehawk.com/painting/#jp-carousel-79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yaniwhitehawk.com/painting/#jp-carousel-79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gentafoundation.org/magazine/andrea-carlso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ockleygallery.com/artist_big_bear/exhibition_3/06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lainsart.org/wp-content/uploads/2016/12/Star-Wallowing-Bull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ockleygallery.com/artist_denomie/exhibition_4/01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ockleygallery.com/artist_buffalohead/available/05_larg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56315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Exploring Drawing:</a:t>
            </a:r>
            <a:br>
              <a:rPr lang="en-US" dirty="0"/>
            </a:br>
            <a:r>
              <a:rPr lang="en-US" sz="4400" dirty="0"/>
              <a:t>Looking at current practicing Native Artists from the Midwest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13" y="-560566"/>
            <a:ext cx="5686424" cy="7784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451" y="581156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ea typeface="Times New Roman" charset="0"/>
                <a:cs typeface="Times New Roman" charset="0"/>
              </a:rPr>
              <a:t>Dyani</a:t>
            </a:r>
            <a:r>
              <a:rPr lang="en-US" sz="1100" b="1" dirty="0">
                <a:ea typeface="Times New Roman" charset="0"/>
                <a:cs typeface="Times New Roman" charset="0"/>
              </a:rPr>
              <a:t> White Hawk</a:t>
            </a:r>
          </a:p>
          <a:p>
            <a:r>
              <a:rPr lang="en-US" sz="1100" i="1" dirty="0">
                <a:ea typeface="Times New Roman" charset="0"/>
                <a:cs typeface="Times New Roman" charset="0"/>
              </a:rPr>
              <a:t>She Gives (Quiet Strength V), </a:t>
            </a:r>
            <a:r>
              <a:rPr lang="en-US" sz="1100" dirty="0">
                <a:ea typeface="Times New Roman" charset="0"/>
                <a:cs typeface="Times New Roman" charset="0"/>
              </a:rPr>
              <a:t>2019</a:t>
            </a:r>
          </a:p>
          <a:p>
            <a:r>
              <a:rPr lang="en-US" sz="1100" dirty="0" err="1">
                <a:ea typeface="Times New Roman" charset="0"/>
                <a:cs typeface="Times New Roman" charset="0"/>
              </a:rPr>
              <a:t>Acriylic</a:t>
            </a:r>
            <a:r>
              <a:rPr lang="en-US" sz="1100" dirty="0">
                <a:ea typeface="Times New Roman" charset="0"/>
                <a:cs typeface="Times New Roman" charset="0"/>
              </a:rPr>
              <a:t> on canvas, 60 x 48in.</a:t>
            </a:r>
          </a:p>
          <a:p>
            <a:r>
              <a:rPr lang="en-US" sz="900" dirty="0">
                <a:ea typeface="Times New Roman" charset="0"/>
                <a:cs typeface="Times New Roman" charset="0"/>
                <a:hlinkClick r:id="rId4"/>
              </a:rPr>
              <a:t>https://www.dyaniwhitehawk.com/painting/#jp-carousel-796</a:t>
            </a:r>
            <a:endParaRPr lang="en-US" sz="900" dirty="0">
              <a:ea typeface="Times New Roman" charset="0"/>
              <a:cs typeface="Times New Roman" charset="0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1" y="-37325"/>
            <a:ext cx="4585660" cy="6895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69506" y="3986212"/>
            <a:ext cx="37224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ea typeface="Times New Roman" charset="0"/>
                <a:cs typeface="Times New Roman" charset="0"/>
              </a:rPr>
              <a:t>Dyani</a:t>
            </a:r>
            <a:r>
              <a:rPr lang="en-US" sz="1100" b="1" dirty="0">
                <a:ea typeface="Times New Roman" charset="0"/>
                <a:cs typeface="Times New Roman" charset="0"/>
              </a:rPr>
              <a:t> White Hawk</a:t>
            </a:r>
          </a:p>
          <a:p>
            <a:r>
              <a:rPr lang="en-US" sz="1100" i="1" dirty="0">
                <a:ea typeface="Times New Roman" charset="0"/>
                <a:cs typeface="Times New Roman" charset="0"/>
              </a:rPr>
              <a:t>She Gives (Quiet Strength V)</a:t>
            </a:r>
            <a:r>
              <a:rPr lang="en-US" sz="1100" dirty="0">
                <a:ea typeface="Times New Roman" charset="0"/>
                <a:cs typeface="Times New Roman" charset="0"/>
              </a:rPr>
              <a:t>, 2019 DETAIL</a:t>
            </a:r>
          </a:p>
          <a:p>
            <a:r>
              <a:rPr lang="en-US" sz="1100" dirty="0" err="1">
                <a:ea typeface="Times New Roman" charset="0"/>
                <a:cs typeface="Times New Roman" charset="0"/>
              </a:rPr>
              <a:t>Acriylic</a:t>
            </a:r>
            <a:r>
              <a:rPr lang="en-US" sz="1100" dirty="0">
                <a:ea typeface="Times New Roman" charset="0"/>
                <a:cs typeface="Times New Roman" charset="0"/>
              </a:rPr>
              <a:t> on canvas, 60 x 48in.</a:t>
            </a:r>
          </a:p>
          <a:p>
            <a:r>
              <a:rPr lang="en-US" sz="1100" dirty="0">
                <a:ea typeface="Times New Roman" charset="0"/>
                <a:cs typeface="Times New Roman" charset="0"/>
                <a:hlinkClick r:id="rId4"/>
              </a:rPr>
              <a:t>https://www.dyaniwhitehawk.com/painting/#jp-carousel-797</a:t>
            </a:r>
            <a:endParaRPr lang="en-US" sz="1100" dirty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05" y="-11151"/>
            <a:ext cx="10303727" cy="68691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87667" y="5316972"/>
            <a:ext cx="250433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ea typeface="Times New Roman" charset="0"/>
                <a:cs typeface="Times New Roman" charset="0"/>
              </a:rPr>
              <a:t>Andrea Carlson</a:t>
            </a:r>
          </a:p>
          <a:p>
            <a:r>
              <a:rPr lang="en-US" sz="1100" i="1" dirty="0">
                <a:ea typeface="Times New Roman" charset="0"/>
                <a:cs typeface="Times New Roman" charset="0"/>
              </a:rPr>
              <a:t>The Tempest</a:t>
            </a:r>
            <a:r>
              <a:rPr lang="en-US" sz="1100" dirty="0">
                <a:ea typeface="Times New Roman" charset="0"/>
                <a:cs typeface="Times New Roman" charset="0"/>
              </a:rPr>
              <a:t>, 2008</a:t>
            </a:r>
          </a:p>
          <a:p>
            <a:r>
              <a:rPr lang="en-US" sz="1100" dirty="0">
                <a:ea typeface="Times New Roman" charset="0"/>
                <a:cs typeface="Times New Roman" charset="0"/>
              </a:rPr>
              <a:t>Ink, oil, acrylic, crayon, gouache, </a:t>
            </a:r>
            <a:r>
              <a:rPr lang="en-US" sz="1100" dirty="0" err="1">
                <a:ea typeface="Times New Roman" charset="0"/>
                <a:cs typeface="Times New Roman" charset="0"/>
              </a:rPr>
              <a:t>coloured</a:t>
            </a:r>
            <a:r>
              <a:rPr lang="en-US" sz="1100" dirty="0">
                <a:ea typeface="Times New Roman" charset="0"/>
                <a:cs typeface="Times New Roman" charset="0"/>
              </a:rPr>
              <a:t> pencil and graphite on paper</a:t>
            </a:r>
          </a:p>
          <a:p>
            <a:r>
              <a:rPr lang="en-US" sz="1100" dirty="0">
                <a:ea typeface="Times New Roman" charset="0"/>
                <a:cs typeface="Times New Roman" charset="0"/>
              </a:rPr>
              <a:t>243.8 x 304.8 cm</a:t>
            </a:r>
            <a:endParaRPr lang="en-US" sz="1100" dirty="0">
              <a:ea typeface="Times New Roman" charset="0"/>
              <a:cs typeface="Times New Roman" charset="0"/>
              <a:hlinkClick r:id="rId4"/>
            </a:endParaRPr>
          </a:p>
          <a:p>
            <a:r>
              <a:rPr lang="en-US" sz="1100" dirty="0">
                <a:ea typeface="Times New Roman" charset="0"/>
                <a:cs typeface="Times New Roman" charset="0"/>
                <a:hlinkClick r:id="rId4"/>
              </a:rPr>
              <a:t>http://www.magentafoundation.org/magazine/andrea-carlson/</a:t>
            </a:r>
            <a:endParaRPr lang="en-US" sz="1100" dirty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915" y="677984"/>
            <a:ext cx="6718300" cy="5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015" y="5373263"/>
            <a:ext cx="420018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Frank Big Bear</a:t>
            </a:r>
          </a:p>
          <a:p>
            <a:r>
              <a:rPr lang="en-US" sz="1100" i="1" dirty="0"/>
              <a:t>Self Portrait in Studio with Bowtie</a:t>
            </a:r>
            <a:r>
              <a:rPr lang="en-US" sz="1100" dirty="0"/>
              <a:t>, 2014</a:t>
            </a:r>
          </a:p>
          <a:p>
            <a:r>
              <a:rPr lang="en-US" sz="1100" dirty="0"/>
              <a:t>22 x 30.25in.</a:t>
            </a:r>
          </a:p>
          <a:p>
            <a:r>
              <a:rPr lang="en-US" sz="1100" dirty="0"/>
              <a:t>Color pencil on paper</a:t>
            </a:r>
          </a:p>
          <a:p>
            <a:r>
              <a:rPr lang="en-US" sz="1100" dirty="0">
                <a:hlinkClick r:id="rId4"/>
              </a:rPr>
              <a:t>http://www.bockleygallery.com/artist_big_bear/exhibition_3/06.html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67140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0" y="698500"/>
            <a:ext cx="7874000" cy="5448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8" y="6043612"/>
            <a:ext cx="450475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ea typeface="Times New Roman" charset="0"/>
                <a:cs typeface="Times New Roman" charset="0"/>
              </a:rPr>
              <a:t>Star Wallowing Bull</a:t>
            </a:r>
          </a:p>
          <a:p>
            <a:r>
              <a:rPr lang="en-US" sz="1100" i="1" dirty="0">
                <a:ea typeface="Times New Roman" charset="0"/>
                <a:cs typeface="Times New Roman" charset="0"/>
              </a:rPr>
              <a:t>Black Elk’s Little Sandman</a:t>
            </a:r>
            <a:r>
              <a:rPr lang="en-US" sz="1100" dirty="0">
                <a:ea typeface="Times New Roman" charset="0"/>
                <a:cs typeface="Times New Roman" charset="0"/>
              </a:rPr>
              <a:t>, 2002</a:t>
            </a:r>
          </a:p>
          <a:p>
            <a:r>
              <a:rPr lang="en-US" sz="1100" dirty="0" err="1">
                <a:ea typeface="Times New Roman" charset="0"/>
                <a:cs typeface="Times New Roman" charset="0"/>
              </a:rPr>
              <a:t>Prisma</a:t>
            </a:r>
            <a:r>
              <a:rPr lang="en-US" sz="1100" dirty="0">
                <a:ea typeface="Times New Roman" charset="0"/>
                <a:cs typeface="Times New Roman" charset="0"/>
              </a:rPr>
              <a:t> color pencil on paper, 36 x 50in.</a:t>
            </a:r>
          </a:p>
          <a:p>
            <a:r>
              <a:rPr lang="en-US" sz="1100" dirty="0">
                <a:ea typeface="Times New Roman" charset="0"/>
                <a:cs typeface="Times New Roman" charset="0"/>
                <a:hlinkClick r:id="rId4"/>
              </a:rPr>
              <a:t>https://plainsart.org/wp-content/uploads/2016/12/Star-Wallowing-Bull.jpg</a:t>
            </a:r>
            <a:endParaRPr lang="en-US" sz="1100" dirty="0">
              <a:ea typeface="Times New Roman" charset="0"/>
              <a:cs typeface="Times New Roman" charset="0"/>
            </a:endParaRPr>
          </a:p>
          <a:p>
            <a:endParaRPr lang="en-US" sz="11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09" y="0"/>
            <a:ext cx="902255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486" y="3429000"/>
            <a:ext cx="25572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Jim Denomie</a:t>
            </a:r>
          </a:p>
          <a:p>
            <a:r>
              <a:rPr lang="en-US" sz="1100" i="1" dirty="0"/>
              <a:t>Standing Rock 2016</a:t>
            </a:r>
            <a:r>
              <a:rPr lang="en-US" sz="1100" dirty="0"/>
              <a:t>, 2018</a:t>
            </a:r>
          </a:p>
          <a:p>
            <a:r>
              <a:rPr lang="en-US" sz="1100" dirty="0"/>
              <a:t>92 x 120in.</a:t>
            </a:r>
          </a:p>
          <a:p>
            <a:r>
              <a:rPr lang="en-US" sz="1100" dirty="0"/>
              <a:t>Oil on canvas</a:t>
            </a:r>
          </a:p>
          <a:p>
            <a:r>
              <a:rPr lang="en-US" sz="1100" dirty="0">
                <a:hlinkClick r:id="rId4"/>
              </a:rPr>
              <a:t>http://www.bockleygallery.com/artist_denomie/exhibition_4/01.html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659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5" y="340242"/>
            <a:ext cx="8250867" cy="6111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77093" y="4421076"/>
            <a:ext cx="35355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ea typeface="Times New Roman" charset="0"/>
                <a:cs typeface="Times New Roman" charset="0"/>
              </a:rPr>
              <a:t>Julie </a:t>
            </a:r>
            <a:r>
              <a:rPr lang="en-US" sz="1100" b="1" dirty="0" err="1">
                <a:ea typeface="Times New Roman" charset="0"/>
                <a:cs typeface="Times New Roman" charset="0"/>
              </a:rPr>
              <a:t>Buffalohead</a:t>
            </a:r>
            <a:endParaRPr lang="en-US" sz="1100" b="1" dirty="0">
              <a:ea typeface="Times New Roman" charset="0"/>
              <a:cs typeface="Times New Roman" charset="0"/>
            </a:endParaRPr>
          </a:p>
          <a:p>
            <a:r>
              <a:rPr lang="en-US" sz="1100" i="1" dirty="0">
                <a:ea typeface="Times New Roman" charset="0"/>
                <a:cs typeface="Times New Roman" charset="0"/>
              </a:rPr>
              <a:t>Untitled</a:t>
            </a:r>
            <a:r>
              <a:rPr lang="en-US" sz="1100" dirty="0">
                <a:ea typeface="Times New Roman" charset="0"/>
                <a:cs typeface="Times New Roman" charset="0"/>
              </a:rPr>
              <a:t>, 2017</a:t>
            </a:r>
          </a:p>
          <a:p>
            <a:r>
              <a:rPr lang="en-US" sz="1100" dirty="0">
                <a:ea typeface="Times New Roman" charset="0"/>
                <a:cs typeface="Times New Roman" charset="0"/>
              </a:rPr>
              <a:t>Acrylic, ink and pencil on </a:t>
            </a:r>
            <a:r>
              <a:rPr lang="en-US" sz="1100" dirty="0" err="1">
                <a:ea typeface="Times New Roman" charset="0"/>
                <a:cs typeface="Times New Roman" charset="0"/>
              </a:rPr>
              <a:t>Lokta</a:t>
            </a:r>
            <a:r>
              <a:rPr lang="en-US" sz="1100" dirty="0">
                <a:ea typeface="Times New Roman" charset="0"/>
                <a:cs typeface="Times New Roman" charset="0"/>
              </a:rPr>
              <a:t> paper</a:t>
            </a:r>
          </a:p>
          <a:p>
            <a:r>
              <a:rPr lang="en-US" sz="1100" dirty="0">
                <a:ea typeface="Times New Roman" charset="0"/>
                <a:cs typeface="Times New Roman" charset="0"/>
              </a:rPr>
              <a:t>28.5 x 30.25 inches</a:t>
            </a:r>
          </a:p>
          <a:p>
            <a:r>
              <a:rPr lang="en-US" sz="1100" dirty="0">
                <a:ea typeface="Times New Roman" charset="0"/>
                <a:cs typeface="Times New Roman" charset="0"/>
                <a:hlinkClick r:id="rId4"/>
              </a:rPr>
              <a:t>http://bockleygallery.com/artist_buffalohead/available/05_large.html</a:t>
            </a:r>
            <a:endParaRPr lang="en-US" sz="1100" dirty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20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641</Words>
  <Application>Microsoft Macintosh PowerPoint</Application>
  <PresentationFormat>Widescreen</PresentationFormat>
  <Paragraphs>132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Exploring Drawing: Looking at current practicing Native Artists from the Midwest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17</cp:revision>
  <dcterms:created xsi:type="dcterms:W3CDTF">2020-04-20T22:09:48Z</dcterms:created>
  <dcterms:modified xsi:type="dcterms:W3CDTF">2020-05-18T18:50:21Z</dcterms:modified>
</cp:coreProperties>
</file>